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47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jpeg" ContentType="image/jpe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46.jpeg" ContentType="image/jpe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109.png" ContentType="image/png"/>
  <Override PartName="/ppt/media/image40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67.jpeg" ContentType="image/jpe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11.png" ContentType="image/png"/>
  <Override PartName="/ppt/media/image41.png" ContentType="image/png"/>
  <Override PartName="/ppt/media/image1.jpeg" ContentType="image/jpeg"/>
  <Override PartName="/ppt/media/image83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58.png" ContentType="image/png"/>
  <Override PartName="/ppt/media/image2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91.png" ContentType="image/png"/>
  <Override PartName="/ppt/media/image6.png" ContentType="image/png"/>
  <Override PartName="/ppt/media/image56.png" ContentType="image/png"/>
  <Override PartName="/ppt/media/image21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51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media/image102.png" ContentType="image/png"/>
  <Override PartName="/ppt/media/image97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0000"/>
                </a:solidFill>
                <a:latin typeface="Calibri Light"/>
              </a:rPr>
              <a:t>Clique para editar o título </a:t>
            </a:r>
            <a:r>
              <a:rPr b="0" lang="pt-BR" sz="6000" spc="-1" strike="noStrike">
                <a:solidFill>
                  <a:srgbClr val="000000"/>
                </a:solidFill>
                <a:latin typeface="Calibri Light"/>
              </a:rPr>
              <a:t>Mestre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E674331-B551-4810-817E-FE37B901BD78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06/12/19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75A740-EF43-4993-9595-5735B567F7DB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6933D98-5E2E-40C8-B5CB-39A58A262A3A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06/12/19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081F64-6835-44CC-A1C4-852E871AAFBF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jpe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6.jpe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>
              <a:alpha val="28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Imagem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838080" y="552240"/>
            <a:ext cx="10515240" cy="130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50000"/>
              </a:lnSpc>
            </a:pPr>
            <a:r>
              <a:rPr b="1" lang="pt-BR" sz="2600" spc="-1" strike="noStrike">
                <a:solidFill>
                  <a:srgbClr val="f29400"/>
                </a:solidFill>
                <a:latin typeface="Philosopher"/>
              </a:rPr>
              <a:t>INSTITUTO NACIONAL DE PESQUISAS ESPACIAIS – INPE</a:t>
            </a:r>
            <a:br/>
            <a:r>
              <a:rPr b="0" lang="pt-BR" sz="2000" spc="-1" strike="noStrike">
                <a:solidFill>
                  <a:srgbClr val="f29400"/>
                </a:solidFill>
                <a:latin typeface="Philosopher"/>
              </a:rPr>
              <a:t>PROGRAMA DE PÓS GRADUAÇÃO EM COMPUTAÇÃO APLICADA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252720" y="2401920"/>
            <a:ext cx="11563560" cy="205344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Imagem 8" descr=""/>
          <p:cNvPicPr/>
          <p:nvPr/>
        </p:nvPicPr>
        <p:blipFill>
          <a:blip r:embed="rId2"/>
          <a:stretch/>
        </p:blipFill>
        <p:spPr>
          <a:xfrm>
            <a:off x="252720" y="4785840"/>
            <a:ext cx="2205720" cy="177480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6845040" y="5653800"/>
            <a:ext cx="497124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pt-BR" sz="2200" spc="-1" strike="noStrike">
                <a:solidFill>
                  <a:srgbClr val="ffffff"/>
                </a:solidFill>
                <a:latin typeface="Philosopher"/>
              </a:rPr>
              <a:t>Adriano Pereira Almeida</a:t>
            </a:r>
            <a:endParaRPr b="0" lang="pt-BR" sz="2200" spc="-1" strike="noStrike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pt-BR" sz="2200" spc="-1" strike="noStrike">
                <a:solidFill>
                  <a:srgbClr val="ffffff"/>
                </a:solidFill>
                <a:latin typeface="Philosopher"/>
              </a:rPr>
              <a:t>Helvécio Bezerra Leal Neto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89" name="TextShape 6"/>
          <p:cNvSpPr txBox="1"/>
          <p:nvPr/>
        </p:nvSpPr>
        <p:spPr>
          <a:xfrm>
            <a:off x="2296080" y="3003480"/>
            <a:ext cx="7599240" cy="1098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8000"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pt-BR" sz="4400" spc="-1" strike="noStrike">
                <a:solidFill>
                  <a:srgbClr val="ffffff"/>
                </a:solidFill>
                <a:latin typeface="Philosopher"/>
              </a:rPr>
              <a:t>POINT IN POLYGON STRATEGIES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244440" y="432000"/>
            <a:ext cx="11563560" cy="179784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7203600" y="5536440"/>
            <a:ext cx="4735800" cy="106452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10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9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11" name="Imagem 2" descr=""/>
          <p:cNvPicPr/>
          <p:nvPr/>
        </p:nvPicPr>
        <p:blipFill>
          <a:blip r:embed="rId3"/>
          <a:stretch/>
        </p:blipFill>
        <p:spPr>
          <a:xfrm>
            <a:off x="3605040" y="2374200"/>
            <a:ext cx="2429640" cy="2103480"/>
          </a:xfrm>
          <a:prstGeom prst="rect">
            <a:avLst/>
          </a:prstGeom>
          <a:ln>
            <a:noFill/>
          </a:ln>
        </p:spPr>
      </p:pic>
      <p:pic>
        <p:nvPicPr>
          <p:cNvPr id="212" name="Imagem 7" descr=""/>
          <p:cNvPicPr/>
          <p:nvPr/>
        </p:nvPicPr>
        <p:blipFill>
          <a:blip r:embed="rId4"/>
          <a:stretch/>
        </p:blipFill>
        <p:spPr>
          <a:xfrm>
            <a:off x="777600" y="2382840"/>
            <a:ext cx="2204280" cy="2095560"/>
          </a:xfrm>
          <a:prstGeom prst="rect">
            <a:avLst/>
          </a:prstGeom>
          <a:ln>
            <a:noFill/>
          </a:ln>
        </p:spPr>
      </p:pic>
      <p:pic>
        <p:nvPicPr>
          <p:cNvPr id="213" name="Imagem 22" descr=""/>
          <p:cNvPicPr/>
          <p:nvPr/>
        </p:nvPicPr>
        <p:blipFill>
          <a:blip r:embed="rId5"/>
          <a:stretch/>
        </p:blipFill>
        <p:spPr>
          <a:xfrm>
            <a:off x="6657840" y="2381400"/>
            <a:ext cx="2204280" cy="2097000"/>
          </a:xfrm>
          <a:prstGeom prst="rect">
            <a:avLst/>
          </a:prstGeom>
          <a:ln>
            <a:noFill/>
          </a:ln>
        </p:spPr>
      </p:pic>
      <p:pic>
        <p:nvPicPr>
          <p:cNvPr id="214" name="Imagem 23" descr=""/>
          <p:cNvPicPr/>
          <p:nvPr/>
        </p:nvPicPr>
        <p:blipFill>
          <a:blip r:embed="rId6"/>
          <a:stretch/>
        </p:blipFill>
        <p:spPr>
          <a:xfrm>
            <a:off x="9444240" y="2386440"/>
            <a:ext cx="1989720" cy="209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6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17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19" name="Imagem 2" descr=""/>
          <p:cNvPicPr/>
          <p:nvPr/>
        </p:nvPicPr>
        <p:blipFill>
          <a:blip r:embed="rId3"/>
          <a:stretch/>
        </p:blipFill>
        <p:spPr>
          <a:xfrm>
            <a:off x="3605040" y="2374200"/>
            <a:ext cx="2429640" cy="2103480"/>
          </a:xfrm>
          <a:prstGeom prst="rect">
            <a:avLst/>
          </a:prstGeom>
          <a:ln>
            <a:noFill/>
          </a:ln>
        </p:spPr>
      </p:pic>
      <p:pic>
        <p:nvPicPr>
          <p:cNvPr id="220" name="Imagem 7" descr=""/>
          <p:cNvPicPr/>
          <p:nvPr/>
        </p:nvPicPr>
        <p:blipFill>
          <a:blip r:embed="rId4"/>
          <a:stretch/>
        </p:blipFill>
        <p:spPr>
          <a:xfrm>
            <a:off x="777600" y="2382840"/>
            <a:ext cx="2204280" cy="2095560"/>
          </a:xfrm>
          <a:prstGeom prst="rect">
            <a:avLst/>
          </a:prstGeom>
          <a:ln>
            <a:noFill/>
          </a:ln>
        </p:spPr>
      </p:pic>
      <p:pic>
        <p:nvPicPr>
          <p:cNvPr id="221" name="Imagem 22" descr=""/>
          <p:cNvPicPr/>
          <p:nvPr/>
        </p:nvPicPr>
        <p:blipFill>
          <a:blip r:embed="rId5"/>
          <a:stretch/>
        </p:blipFill>
        <p:spPr>
          <a:xfrm>
            <a:off x="6657840" y="2381400"/>
            <a:ext cx="2204280" cy="2097000"/>
          </a:xfrm>
          <a:prstGeom prst="rect">
            <a:avLst/>
          </a:prstGeom>
          <a:ln>
            <a:noFill/>
          </a:ln>
        </p:spPr>
      </p:pic>
      <p:pic>
        <p:nvPicPr>
          <p:cNvPr id="222" name="Imagem 23" descr=""/>
          <p:cNvPicPr/>
          <p:nvPr/>
        </p:nvPicPr>
        <p:blipFill>
          <a:blip r:embed="rId6"/>
          <a:stretch/>
        </p:blipFill>
        <p:spPr>
          <a:xfrm>
            <a:off x="9444240" y="2386440"/>
            <a:ext cx="1989720" cy="209772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182880" y="1634400"/>
            <a:ext cx="6078600" cy="3805200"/>
          </a:xfrm>
          <a:prstGeom prst="rect">
            <a:avLst/>
          </a:prstGeom>
          <a:noFill/>
          <a:ln w="3816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"/>
          <p:cNvSpPr/>
          <p:nvPr/>
        </p:nvSpPr>
        <p:spPr>
          <a:xfrm>
            <a:off x="6451920" y="1634400"/>
            <a:ext cx="5556960" cy="3805200"/>
          </a:xfrm>
          <a:prstGeom prst="rect">
            <a:avLst/>
          </a:prstGeom>
          <a:noFill/>
          <a:ln w="3816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5"/>
          <p:cNvSpPr/>
          <p:nvPr/>
        </p:nvSpPr>
        <p:spPr>
          <a:xfrm>
            <a:off x="2193840" y="549828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Convexo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8418960" y="549828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Côncavo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30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32" name="Imagem 7" descr=""/>
          <p:cNvPicPr/>
          <p:nvPr/>
        </p:nvPicPr>
        <p:blipFill>
          <a:blip r:embed="rId3"/>
          <a:stretch/>
        </p:blipFill>
        <p:spPr>
          <a:xfrm>
            <a:off x="4001760" y="176364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5765040" y="367488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3304440" y="5636160"/>
            <a:ext cx="5121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O ponto está dentro do polígono?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7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38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304440" y="5636160"/>
            <a:ext cx="5121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O ponto está dentro do polígono?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1" name="Imagem 2" descr=""/>
          <p:cNvPicPr/>
          <p:nvPr/>
        </p:nvPicPr>
        <p:blipFill>
          <a:blip r:embed="rId3"/>
          <a:stretch/>
        </p:blipFill>
        <p:spPr>
          <a:xfrm>
            <a:off x="2656080" y="1398960"/>
            <a:ext cx="6879240" cy="419040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13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4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212040" y="340920"/>
            <a:ext cx="37368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APLICACOES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304440" y="5669280"/>
            <a:ext cx="51253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Aplicações para pontos em polígonos.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8" name="Imagem 7" descr=""/>
          <p:cNvPicPr/>
          <p:nvPr/>
        </p:nvPicPr>
        <p:blipFill>
          <a:blip r:embed="rId3"/>
          <a:stretch/>
        </p:blipFill>
        <p:spPr>
          <a:xfrm>
            <a:off x="3004560" y="1462320"/>
            <a:ext cx="6095520" cy="382860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3533400" y="5299560"/>
            <a:ext cx="5125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Philosopher"/>
              </a:rPr>
              <a:t>Fonte: MULTI-TEMPORAL ANALYSIS OF FORESTATION CHANGES IN TATRA NATIONAL PARK USING SPOT IMAGES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14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5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87960" y="2046600"/>
            <a:ext cx="4789440" cy="25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TEOREMA DE JORDAN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Para verificar se um ponto esta no interior de um polígono, e traçada um segmento de reta a partir do ponto.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6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6805800" y="4353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9583920" y="373968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6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15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1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62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687960" y="2046600"/>
            <a:ext cx="4789440" cy="25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TEOREMA DE JORDAN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Para verificar se um ponto esta no interior de um polígono, e traçada um segmento de reta a partir do ponto.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5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6805800" y="4353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9919080" y="372240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 flipV="1">
            <a:off x="7228080" y="4452840"/>
            <a:ext cx="23554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"/>
          <p:cNvSpPr/>
          <p:nvPr/>
        </p:nvSpPr>
        <p:spPr>
          <a:xfrm flipH="1">
            <a:off x="5477760" y="3840480"/>
            <a:ext cx="434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8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16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7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7960" y="2046600"/>
            <a:ext cx="4789440" cy="28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TEOREMA DE JORDAN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Então: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É verificado o número de vezes que o segmento de reta cruza as bordas do polígono.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6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6805800" y="4353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5"/>
          <p:cNvSpPr/>
          <p:nvPr/>
        </p:nvSpPr>
        <p:spPr>
          <a:xfrm>
            <a:off x="9919080" y="372240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6"/>
          <p:cNvSpPr/>
          <p:nvPr/>
        </p:nvSpPr>
        <p:spPr>
          <a:xfrm flipV="1">
            <a:off x="7228080" y="4452840"/>
            <a:ext cx="23554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7"/>
          <p:cNvSpPr/>
          <p:nvPr/>
        </p:nvSpPr>
        <p:spPr>
          <a:xfrm flipH="1">
            <a:off x="5477760" y="3840480"/>
            <a:ext cx="434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17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3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284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87960" y="2046600"/>
            <a:ext cx="47894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TEOREMA DE JORDAN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287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288" name="CustomShape 4"/>
          <p:cNvSpPr/>
          <p:nvPr/>
        </p:nvSpPr>
        <p:spPr>
          <a:xfrm>
            <a:off x="6805800" y="4353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5"/>
          <p:cNvSpPr/>
          <p:nvPr/>
        </p:nvSpPr>
        <p:spPr>
          <a:xfrm>
            <a:off x="9919080" y="372240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6"/>
          <p:cNvSpPr/>
          <p:nvPr/>
        </p:nvSpPr>
        <p:spPr>
          <a:xfrm flipV="1">
            <a:off x="7228080" y="4452840"/>
            <a:ext cx="23554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7"/>
          <p:cNvSpPr/>
          <p:nvPr/>
        </p:nvSpPr>
        <p:spPr>
          <a:xfrm flipH="1">
            <a:off x="5477760" y="3840480"/>
            <a:ext cx="434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8"/>
          <p:cNvSpPr/>
          <p:nvPr/>
        </p:nvSpPr>
        <p:spPr>
          <a:xfrm>
            <a:off x="6043680" y="3665880"/>
            <a:ext cx="104400" cy="31320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9"/>
          <p:cNvSpPr/>
          <p:nvPr/>
        </p:nvSpPr>
        <p:spPr>
          <a:xfrm flipH="1">
            <a:off x="9326880" y="3683880"/>
            <a:ext cx="78120" cy="31284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Line 10"/>
          <p:cNvSpPr/>
          <p:nvPr/>
        </p:nvSpPr>
        <p:spPr>
          <a:xfrm flipH="1">
            <a:off x="9126360" y="4285080"/>
            <a:ext cx="69840" cy="336240"/>
          </a:xfrm>
          <a:prstGeom prst="line">
            <a:avLst/>
          </a:prstGeom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1"/>
          <p:cNvSpPr/>
          <p:nvPr/>
        </p:nvSpPr>
        <p:spPr>
          <a:xfrm flipH="1" flipV="1">
            <a:off x="9240840" y="4575240"/>
            <a:ext cx="245520" cy="21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2"/>
          <p:cNvSpPr/>
          <p:nvPr/>
        </p:nvSpPr>
        <p:spPr>
          <a:xfrm flipH="1">
            <a:off x="9527040" y="3525120"/>
            <a:ext cx="23904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3"/>
          <p:cNvSpPr/>
          <p:nvPr/>
        </p:nvSpPr>
        <p:spPr>
          <a:xfrm>
            <a:off x="5684400" y="3515400"/>
            <a:ext cx="2653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4"/>
          <p:cNvSpPr/>
          <p:nvPr/>
        </p:nvSpPr>
        <p:spPr>
          <a:xfrm>
            <a:off x="4011840" y="3276720"/>
            <a:ext cx="175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CRUZAMENTOS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9763560" y="3277800"/>
            <a:ext cx="162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CRUZAMENTOS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9494640" y="4646520"/>
            <a:ext cx="162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CRUZAMENTOS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18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04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687960" y="2046600"/>
            <a:ext cx="478944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TEOREMA DE JORDAN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07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08" name="CustomShape 4"/>
          <p:cNvSpPr/>
          <p:nvPr/>
        </p:nvSpPr>
        <p:spPr>
          <a:xfrm>
            <a:off x="6805800" y="4353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>
            <a:off x="9919080" y="372240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6"/>
          <p:cNvSpPr/>
          <p:nvPr/>
        </p:nvSpPr>
        <p:spPr>
          <a:xfrm flipV="1">
            <a:off x="7228080" y="4452840"/>
            <a:ext cx="23554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5477760" y="3840480"/>
            <a:ext cx="434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8"/>
          <p:cNvSpPr/>
          <p:nvPr/>
        </p:nvSpPr>
        <p:spPr>
          <a:xfrm>
            <a:off x="6043680" y="3665880"/>
            <a:ext cx="104400" cy="31320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9"/>
          <p:cNvSpPr/>
          <p:nvPr/>
        </p:nvSpPr>
        <p:spPr>
          <a:xfrm flipH="1">
            <a:off x="9326880" y="3683880"/>
            <a:ext cx="78120" cy="31284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Line 10"/>
          <p:cNvSpPr/>
          <p:nvPr/>
        </p:nvSpPr>
        <p:spPr>
          <a:xfrm flipH="1">
            <a:off x="9126360" y="4285080"/>
            <a:ext cx="69840" cy="336240"/>
          </a:xfrm>
          <a:prstGeom prst="line">
            <a:avLst/>
          </a:prstGeom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 flipH="1" flipV="1">
            <a:off x="9240840" y="4575240"/>
            <a:ext cx="245520" cy="21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 flipH="1">
            <a:off x="9527040" y="3525120"/>
            <a:ext cx="23904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5730480" y="3507840"/>
            <a:ext cx="23040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10272600" y="3619080"/>
            <a:ext cx="65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PAR: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CustomShape 15"/>
          <p:cNvSpPr/>
          <p:nvPr/>
        </p:nvSpPr>
        <p:spPr>
          <a:xfrm>
            <a:off x="5976000" y="4251960"/>
            <a:ext cx="82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IMPAR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CustomShape 16"/>
          <p:cNvSpPr/>
          <p:nvPr/>
        </p:nvSpPr>
        <p:spPr>
          <a:xfrm>
            <a:off x="11547720" y="6069960"/>
            <a:ext cx="505800" cy="5133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19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265680" y="288000"/>
            <a:ext cx="9238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POINT IN POLYGON STRATEGIES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97" name="Imagem 2" descr=""/>
          <p:cNvPicPr/>
          <p:nvPr/>
        </p:nvPicPr>
        <p:blipFill>
          <a:blip r:embed="rId3"/>
          <a:stretch/>
        </p:blipFill>
        <p:spPr>
          <a:xfrm>
            <a:off x="982800" y="1490760"/>
            <a:ext cx="3331080" cy="4230360"/>
          </a:xfrm>
          <a:prstGeom prst="rect">
            <a:avLst/>
          </a:prstGeom>
          <a:ln>
            <a:noFill/>
          </a:ln>
        </p:spPr>
      </p:pic>
      <p:pic>
        <p:nvPicPr>
          <p:cNvPr id="98" name="Imagem 6" descr=""/>
          <p:cNvPicPr/>
          <p:nvPr/>
        </p:nvPicPr>
        <p:blipFill>
          <a:blip r:embed="rId4"/>
          <a:stretch/>
        </p:blipFill>
        <p:spPr>
          <a:xfrm>
            <a:off x="7883640" y="1561320"/>
            <a:ext cx="3324960" cy="4218120"/>
          </a:xfrm>
          <a:prstGeom prst="rect">
            <a:avLst/>
          </a:prstGeom>
          <a:ln>
            <a:noFill/>
          </a:ln>
        </p:spPr>
      </p:pic>
      <p:pic>
        <p:nvPicPr>
          <p:cNvPr id="99" name="Imagem 13" descr=""/>
          <p:cNvPicPr/>
          <p:nvPr/>
        </p:nvPicPr>
        <p:blipFill>
          <a:blip r:embed="rId5"/>
          <a:stretch/>
        </p:blipFill>
        <p:spPr>
          <a:xfrm>
            <a:off x="4562280" y="1933560"/>
            <a:ext cx="3066840" cy="299052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5286600" y="5016960"/>
            <a:ext cx="161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Eric Haines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2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6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5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20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0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3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35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Line 5"/>
          <p:cNvSpPr/>
          <p:nvPr/>
        </p:nvSpPr>
        <p:spPr>
          <a:xfrm>
            <a:off x="5856480" y="3248280"/>
            <a:ext cx="1175400" cy="7574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6"/>
          <p:cNvSpPr/>
          <p:nvPr/>
        </p:nvSpPr>
        <p:spPr>
          <a:xfrm flipH="1">
            <a:off x="7154640" y="189432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Imagem 17" descr=""/>
          <p:cNvPicPr/>
          <p:nvPr/>
        </p:nvPicPr>
        <p:blipFill>
          <a:blip r:embed="rId4"/>
          <a:stretch/>
        </p:blipFill>
        <p:spPr>
          <a:xfrm flipH="1">
            <a:off x="9850320" y="1846800"/>
            <a:ext cx="509040" cy="469800"/>
          </a:xfrm>
          <a:prstGeom prst="rect">
            <a:avLst/>
          </a:prstGeom>
          <a:ln>
            <a:noFill/>
          </a:ln>
        </p:spPr>
      </p:pic>
      <p:sp>
        <p:nvSpPr>
          <p:cNvPr id="339" name="CustomShape 7"/>
          <p:cNvSpPr/>
          <p:nvPr/>
        </p:nvSpPr>
        <p:spPr>
          <a:xfrm>
            <a:off x="9394920" y="146664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 rot="17017800">
            <a:off x="6845040" y="375192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9"/>
          <p:cNvSpPr/>
          <p:nvPr/>
        </p:nvSpPr>
        <p:spPr>
          <a:xfrm>
            <a:off x="6818760" y="337572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5621400" y="2878920"/>
            <a:ext cx="28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11"/>
          <p:cNvSpPr/>
          <p:nvPr/>
        </p:nvSpPr>
        <p:spPr>
          <a:xfrm>
            <a:off x="7536960" y="1550520"/>
            <a:ext cx="31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7047360" y="412344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48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49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1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52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5"/>
          <p:cNvSpPr/>
          <p:nvPr/>
        </p:nvSpPr>
        <p:spPr>
          <a:xfrm>
            <a:off x="5856480" y="3248280"/>
            <a:ext cx="1175400" cy="7574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6"/>
          <p:cNvSpPr/>
          <p:nvPr/>
        </p:nvSpPr>
        <p:spPr>
          <a:xfrm flipH="1">
            <a:off x="7154640" y="189432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5" name="Imagem 17" descr=""/>
          <p:cNvPicPr/>
          <p:nvPr/>
        </p:nvPicPr>
        <p:blipFill>
          <a:blip r:embed="rId4"/>
          <a:stretch/>
        </p:blipFill>
        <p:spPr>
          <a:xfrm flipH="1">
            <a:off x="9850320" y="1846800"/>
            <a:ext cx="509040" cy="469800"/>
          </a:xfrm>
          <a:prstGeom prst="rect">
            <a:avLst/>
          </a:prstGeom>
          <a:ln>
            <a:noFill/>
          </a:ln>
        </p:spPr>
      </p:pic>
      <p:sp>
        <p:nvSpPr>
          <p:cNvPr id="356" name="CustomShape 7"/>
          <p:cNvSpPr/>
          <p:nvPr/>
        </p:nvSpPr>
        <p:spPr>
          <a:xfrm>
            <a:off x="9394920" y="146664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 rot="17017800">
            <a:off x="6845040" y="375192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6818760" y="337572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9" name="CustomShape 10"/>
          <p:cNvSpPr/>
          <p:nvPr/>
        </p:nvSpPr>
        <p:spPr>
          <a:xfrm>
            <a:off x="7536960" y="155052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7047360" y="412344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1" name="Line 12"/>
          <p:cNvSpPr/>
          <p:nvPr/>
        </p:nvSpPr>
        <p:spPr>
          <a:xfrm flipH="1">
            <a:off x="7232400" y="3248280"/>
            <a:ext cx="2351160" cy="7275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 rot="2104200">
            <a:off x="6882840" y="370476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9579600" y="300132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y+1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4" name="CustomShape 15"/>
          <p:cNvSpPr/>
          <p:nvPr/>
        </p:nvSpPr>
        <p:spPr>
          <a:xfrm>
            <a:off x="7297200" y="34419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5" name="CustomShape 16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68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71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72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Line 5"/>
          <p:cNvSpPr/>
          <p:nvPr/>
        </p:nvSpPr>
        <p:spPr>
          <a:xfrm>
            <a:off x="5856480" y="3248280"/>
            <a:ext cx="1175400" cy="7574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Line 6"/>
          <p:cNvSpPr/>
          <p:nvPr/>
        </p:nvSpPr>
        <p:spPr>
          <a:xfrm flipH="1">
            <a:off x="7154640" y="189432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5" name="Imagem 17" descr=""/>
          <p:cNvPicPr/>
          <p:nvPr/>
        </p:nvPicPr>
        <p:blipFill>
          <a:blip r:embed="rId4"/>
          <a:stretch/>
        </p:blipFill>
        <p:spPr>
          <a:xfrm flipH="1">
            <a:off x="9850320" y="1846800"/>
            <a:ext cx="509040" cy="469800"/>
          </a:xfrm>
          <a:prstGeom prst="rect">
            <a:avLst/>
          </a:prstGeom>
          <a:ln>
            <a:noFill/>
          </a:ln>
        </p:spPr>
      </p:pic>
      <p:sp>
        <p:nvSpPr>
          <p:cNvPr id="376" name="CustomShape 7"/>
          <p:cNvSpPr/>
          <p:nvPr/>
        </p:nvSpPr>
        <p:spPr>
          <a:xfrm>
            <a:off x="9394920" y="146664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 rot="17017800">
            <a:off x="6845040" y="375192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9"/>
          <p:cNvSpPr/>
          <p:nvPr/>
        </p:nvSpPr>
        <p:spPr>
          <a:xfrm>
            <a:off x="6818760" y="337572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9" name="CustomShape 10"/>
          <p:cNvSpPr/>
          <p:nvPr/>
        </p:nvSpPr>
        <p:spPr>
          <a:xfrm>
            <a:off x="9583920" y="303444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0" name="CustomShape 11"/>
          <p:cNvSpPr/>
          <p:nvPr/>
        </p:nvSpPr>
        <p:spPr>
          <a:xfrm>
            <a:off x="7047360" y="412344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1" name="Line 12"/>
          <p:cNvSpPr/>
          <p:nvPr/>
        </p:nvSpPr>
        <p:spPr>
          <a:xfrm flipH="1">
            <a:off x="7232400" y="3248280"/>
            <a:ext cx="2351160" cy="7275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3"/>
          <p:cNvSpPr/>
          <p:nvPr/>
        </p:nvSpPr>
        <p:spPr>
          <a:xfrm rot="2104200">
            <a:off x="6882840" y="370476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4"/>
          <p:cNvSpPr/>
          <p:nvPr/>
        </p:nvSpPr>
        <p:spPr>
          <a:xfrm>
            <a:off x="8819640" y="541728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y+1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4" name="CustomShape 15"/>
          <p:cNvSpPr/>
          <p:nvPr/>
        </p:nvSpPr>
        <p:spPr>
          <a:xfrm>
            <a:off x="7297200" y="34419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5" name="Line 16"/>
          <p:cNvSpPr/>
          <p:nvPr/>
        </p:nvSpPr>
        <p:spPr>
          <a:xfrm flipH="1" flipV="1">
            <a:off x="7232400" y="4105800"/>
            <a:ext cx="1589040" cy="12855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7"/>
          <p:cNvSpPr/>
          <p:nvPr/>
        </p:nvSpPr>
        <p:spPr>
          <a:xfrm rot="5400000">
            <a:off x="6972480" y="378072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8"/>
          <p:cNvSpPr/>
          <p:nvPr/>
        </p:nvSpPr>
        <p:spPr>
          <a:xfrm>
            <a:off x="7406640" y="388044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8" name="CustomShape 19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23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0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39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94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395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Line 5"/>
          <p:cNvSpPr/>
          <p:nvPr/>
        </p:nvSpPr>
        <p:spPr>
          <a:xfrm>
            <a:off x="5856480" y="3248280"/>
            <a:ext cx="1175400" cy="7574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Line 6"/>
          <p:cNvSpPr/>
          <p:nvPr/>
        </p:nvSpPr>
        <p:spPr>
          <a:xfrm flipH="1">
            <a:off x="7154640" y="189432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Imagem 17" descr=""/>
          <p:cNvPicPr/>
          <p:nvPr/>
        </p:nvPicPr>
        <p:blipFill>
          <a:blip r:embed="rId4"/>
          <a:stretch/>
        </p:blipFill>
        <p:spPr>
          <a:xfrm flipH="1">
            <a:off x="9850320" y="1846800"/>
            <a:ext cx="509040" cy="469800"/>
          </a:xfrm>
          <a:prstGeom prst="rect">
            <a:avLst/>
          </a:prstGeom>
          <a:ln>
            <a:noFill/>
          </a:ln>
        </p:spPr>
      </p:pic>
      <p:sp>
        <p:nvSpPr>
          <p:cNvPr id="399" name="CustomShape 7"/>
          <p:cNvSpPr/>
          <p:nvPr/>
        </p:nvSpPr>
        <p:spPr>
          <a:xfrm>
            <a:off x="9394920" y="146664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0" name="CustomShape 8"/>
          <p:cNvSpPr/>
          <p:nvPr/>
        </p:nvSpPr>
        <p:spPr>
          <a:xfrm rot="17017800">
            <a:off x="6845040" y="375192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9"/>
          <p:cNvSpPr/>
          <p:nvPr/>
        </p:nvSpPr>
        <p:spPr>
          <a:xfrm>
            <a:off x="6818760" y="337572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2" name="CustomShape 10"/>
          <p:cNvSpPr/>
          <p:nvPr/>
        </p:nvSpPr>
        <p:spPr>
          <a:xfrm>
            <a:off x="8607600" y="541260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3" name="CustomShape 11"/>
          <p:cNvSpPr/>
          <p:nvPr/>
        </p:nvSpPr>
        <p:spPr>
          <a:xfrm>
            <a:off x="7047360" y="412344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4" name="Line 12"/>
          <p:cNvSpPr/>
          <p:nvPr/>
        </p:nvSpPr>
        <p:spPr>
          <a:xfrm flipH="1">
            <a:off x="7232400" y="3248280"/>
            <a:ext cx="2351160" cy="7275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3"/>
          <p:cNvSpPr/>
          <p:nvPr/>
        </p:nvSpPr>
        <p:spPr>
          <a:xfrm rot="2104200">
            <a:off x="6882840" y="370476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4"/>
          <p:cNvSpPr/>
          <p:nvPr/>
        </p:nvSpPr>
        <p:spPr>
          <a:xfrm>
            <a:off x="6189120" y="542196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y+1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7" name="CustomShape 15"/>
          <p:cNvSpPr/>
          <p:nvPr/>
        </p:nvSpPr>
        <p:spPr>
          <a:xfrm>
            <a:off x="7297200" y="34419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8" name="Line 16"/>
          <p:cNvSpPr/>
          <p:nvPr/>
        </p:nvSpPr>
        <p:spPr>
          <a:xfrm flipH="1" flipV="1">
            <a:off x="7202880" y="4076640"/>
            <a:ext cx="1618560" cy="131472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7"/>
          <p:cNvSpPr/>
          <p:nvPr/>
        </p:nvSpPr>
        <p:spPr>
          <a:xfrm rot="5400000">
            <a:off x="6972480" y="378072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8"/>
          <p:cNvSpPr/>
          <p:nvPr/>
        </p:nvSpPr>
        <p:spPr>
          <a:xfrm>
            <a:off x="7406640" y="388044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1" name="Line 19"/>
          <p:cNvSpPr/>
          <p:nvPr/>
        </p:nvSpPr>
        <p:spPr>
          <a:xfrm flipV="1">
            <a:off x="6578640" y="4123440"/>
            <a:ext cx="510120" cy="12934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0"/>
          <p:cNvSpPr/>
          <p:nvPr/>
        </p:nvSpPr>
        <p:spPr>
          <a:xfrm>
            <a:off x="6983640" y="438804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3" name="CustomShape 21"/>
          <p:cNvSpPr/>
          <p:nvPr/>
        </p:nvSpPr>
        <p:spPr>
          <a:xfrm rot="8632200">
            <a:off x="6914880" y="385560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22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24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6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417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418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687960" y="2046600"/>
            <a:ext cx="47894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SOMA DOS ÂNGULOS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É definida pela soma dos ângulos entre o ponto e as coordenadas do polígono.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420" name="Imagem 11" descr=""/>
          <p:cNvPicPr/>
          <p:nvPr/>
        </p:nvPicPr>
        <p:blipFill>
          <a:blip r:embed="rId3"/>
          <a:stretch/>
        </p:blipFill>
        <p:spPr>
          <a:xfrm>
            <a:off x="5856480" y="189432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7032240" y="39056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Line 5"/>
          <p:cNvSpPr/>
          <p:nvPr/>
        </p:nvSpPr>
        <p:spPr>
          <a:xfrm>
            <a:off x="5856480" y="3248280"/>
            <a:ext cx="1175400" cy="7574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Line 6"/>
          <p:cNvSpPr/>
          <p:nvPr/>
        </p:nvSpPr>
        <p:spPr>
          <a:xfrm flipH="1">
            <a:off x="7154640" y="189432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4" name="Imagem 17" descr=""/>
          <p:cNvPicPr/>
          <p:nvPr/>
        </p:nvPicPr>
        <p:blipFill>
          <a:blip r:embed="rId4"/>
          <a:stretch/>
        </p:blipFill>
        <p:spPr>
          <a:xfrm flipH="1">
            <a:off x="9850320" y="1846800"/>
            <a:ext cx="509040" cy="469800"/>
          </a:xfrm>
          <a:prstGeom prst="rect">
            <a:avLst/>
          </a:prstGeom>
          <a:ln>
            <a:noFill/>
          </a:ln>
        </p:spPr>
      </p:pic>
      <p:sp>
        <p:nvSpPr>
          <p:cNvPr id="425" name="CustomShape 7"/>
          <p:cNvSpPr/>
          <p:nvPr/>
        </p:nvSpPr>
        <p:spPr>
          <a:xfrm>
            <a:off x="9394920" y="146664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6" name="CustomShape 8"/>
          <p:cNvSpPr/>
          <p:nvPr/>
        </p:nvSpPr>
        <p:spPr>
          <a:xfrm rot="17017800">
            <a:off x="6845040" y="375192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9"/>
          <p:cNvSpPr/>
          <p:nvPr/>
        </p:nvSpPr>
        <p:spPr>
          <a:xfrm>
            <a:off x="6818760" y="337572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8" name="CustomShape 10"/>
          <p:cNvSpPr/>
          <p:nvPr/>
        </p:nvSpPr>
        <p:spPr>
          <a:xfrm>
            <a:off x="6219720" y="543852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9" name="CustomShape 11"/>
          <p:cNvSpPr/>
          <p:nvPr/>
        </p:nvSpPr>
        <p:spPr>
          <a:xfrm>
            <a:off x="7047360" y="412344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0" name="Line 12"/>
          <p:cNvSpPr/>
          <p:nvPr/>
        </p:nvSpPr>
        <p:spPr>
          <a:xfrm flipH="1">
            <a:off x="7232400" y="3248280"/>
            <a:ext cx="2351160" cy="7275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3"/>
          <p:cNvSpPr/>
          <p:nvPr/>
        </p:nvSpPr>
        <p:spPr>
          <a:xfrm rot="2104200">
            <a:off x="6882840" y="370476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4"/>
          <p:cNvSpPr/>
          <p:nvPr/>
        </p:nvSpPr>
        <p:spPr>
          <a:xfrm>
            <a:off x="5523480" y="300636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3" name="CustomShape 15"/>
          <p:cNvSpPr/>
          <p:nvPr/>
        </p:nvSpPr>
        <p:spPr>
          <a:xfrm>
            <a:off x="7297200" y="34419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4" name="Line 16"/>
          <p:cNvSpPr/>
          <p:nvPr/>
        </p:nvSpPr>
        <p:spPr>
          <a:xfrm flipH="1" flipV="1">
            <a:off x="7202880" y="4076640"/>
            <a:ext cx="1618560" cy="131472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17"/>
          <p:cNvSpPr/>
          <p:nvPr/>
        </p:nvSpPr>
        <p:spPr>
          <a:xfrm rot="5400000">
            <a:off x="6972480" y="378072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18"/>
          <p:cNvSpPr/>
          <p:nvPr/>
        </p:nvSpPr>
        <p:spPr>
          <a:xfrm>
            <a:off x="7406640" y="388044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7" name="Line 19"/>
          <p:cNvSpPr/>
          <p:nvPr/>
        </p:nvSpPr>
        <p:spPr>
          <a:xfrm flipV="1">
            <a:off x="6578640" y="4123440"/>
            <a:ext cx="510120" cy="12934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0"/>
          <p:cNvSpPr/>
          <p:nvPr/>
        </p:nvSpPr>
        <p:spPr>
          <a:xfrm>
            <a:off x="7002000" y="428220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9" name="CustomShape 21"/>
          <p:cNvSpPr/>
          <p:nvPr/>
        </p:nvSpPr>
        <p:spPr>
          <a:xfrm rot="8632200">
            <a:off x="6914880" y="385560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2"/>
          <p:cNvSpPr/>
          <p:nvPr/>
        </p:nvSpPr>
        <p:spPr>
          <a:xfrm rot="13759200">
            <a:off x="6857640" y="385992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3"/>
          <p:cNvSpPr/>
          <p:nvPr/>
        </p:nvSpPr>
        <p:spPr>
          <a:xfrm>
            <a:off x="6467400" y="39495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α4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42" name="CustomShape 2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25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4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44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47" name="Imagem 11" descr=""/>
          <p:cNvPicPr/>
          <p:nvPr/>
        </p:nvPicPr>
        <p:blipFill>
          <a:blip r:embed="rId3"/>
          <a:stretch/>
        </p:blipFill>
        <p:spPr>
          <a:xfrm>
            <a:off x="6504840" y="224028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7680240" y="425160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4"/>
          <p:cNvSpPr/>
          <p:nvPr/>
        </p:nvSpPr>
        <p:spPr>
          <a:xfrm>
            <a:off x="6504480" y="3593880"/>
            <a:ext cx="1175760" cy="75780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"/>
          <p:cNvSpPr/>
          <p:nvPr/>
        </p:nvSpPr>
        <p:spPr>
          <a:xfrm flipH="1">
            <a:off x="7803000" y="2240280"/>
            <a:ext cx="565200" cy="199368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6"/>
          <p:cNvSpPr/>
          <p:nvPr/>
        </p:nvSpPr>
        <p:spPr>
          <a:xfrm rot="17017800">
            <a:off x="7493400" y="4097880"/>
            <a:ext cx="486720" cy="395640"/>
          </a:xfrm>
          <a:prstGeom prst="arc">
            <a:avLst>
              <a:gd name="adj1" fmla="val 16188372"/>
              <a:gd name="adj2" fmla="val 120635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7"/>
          <p:cNvSpPr/>
          <p:nvPr/>
        </p:nvSpPr>
        <p:spPr>
          <a:xfrm>
            <a:off x="7467120" y="372168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3" name="CustomShape 8"/>
          <p:cNvSpPr/>
          <p:nvPr/>
        </p:nvSpPr>
        <p:spPr>
          <a:xfrm>
            <a:off x="6867720" y="578448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x+1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4" name="CustomShape 9"/>
          <p:cNvSpPr/>
          <p:nvPr/>
        </p:nvSpPr>
        <p:spPr>
          <a:xfrm>
            <a:off x="7695720" y="4469400"/>
            <a:ext cx="29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5" name="Line 10"/>
          <p:cNvSpPr/>
          <p:nvPr/>
        </p:nvSpPr>
        <p:spPr>
          <a:xfrm flipH="1">
            <a:off x="7880400" y="3593880"/>
            <a:ext cx="2351520" cy="72792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1"/>
          <p:cNvSpPr/>
          <p:nvPr/>
        </p:nvSpPr>
        <p:spPr>
          <a:xfrm rot="2104200">
            <a:off x="7531200" y="405072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2"/>
          <p:cNvSpPr/>
          <p:nvPr/>
        </p:nvSpPr>
        <p:spPr>
          <a:xfrm>
            <a:off x="6171840" y="3352320"/>
            <a:ext cx="77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x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8" name="CustomShape 13"/>
          <p:cNvSpPr/>
          <p:nvPr/>
        </p:nvSpPr>
        <p:spPr>
          <a:xfrm>
            <a:off x="7945200" y="378756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9" name="Line 14"/>
          <p:cNvSpPr/>
          <p:nvPr/>
        </p:nvSpPr>
        <p:spPr>
          <a:xfrm flipH="1" flipV="1">
            <a:off x="7851240" y="4422600"/>
            <a:ext cx="1618560" cy="131436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15"/>
          <p:cNvSpPr/>
          <p:nvPr/>
        </p:nvSpPr>
        <p:spPr>
          <a:xfrm rot="5400000">
            <a:off x="7620840" y="412668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6"/>
          <p:cNvSpPr/>
          <p:nvPr/>
        </p:nvSpPr>
        <p:spPr>
          <a:xfrm>
            <a:off x="8054640" y="422640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62" name="Line 17"/>
          <p:cNvSpPr/>
          <p:nvPr/>
        </p:nvSpPr>
        <p:spPr>
          <a:xfrm flipV="1">
            <a:off x="7227000" y="4469040"/>
            <a:ext cx="509760" cy="1293840"/>
          </a:xfrm>
          <a:prstGeom prst="line">
            <a:avLst/>
          </a:prstGeom>
          <a:ln w="38160">
            <a:solidFill>
              <a:srgbClr val="f2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8"/>
          <p:cNvSpPr/>
          <p:nvPr/>
        </p:nvSpPr>
        <p:spPr>
          <a:xfrm>
            <a:off x="7650360" y="462780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64" name="CustomShape 19"/>
          <p:cNvSpPr/>
          <p:nvPr/>
        </p:nvSpPr>
        <p:spPr>
          <a:xfrm rot="8632200">
            <a:off x="7562880" y="420156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20"/>
          <p:cNvSpPr/>
          <p:nvPr/>
        </p:nvSpPr>
        <p:spPr>
          <a:xfrm rot="13759200">
            <a:off x="7506000" y="4205880"/>
            <a:ext cx="486720" cy="395640"/>
          </a:xfrm>
          <a:prstGeom prst="arc">
            <a:avLst>
              <a:gd name="adj1" fmla="val 16188372"/>
              <a:gd name="adj2" fmla="val 19721293"/>
            </a:avLst>
          </a:prstGeom>
          <a:noFill/>
          <a:ln w="3816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21"/>
          <p:cNvSpPr/>
          <p:nvPr/>
        </p:nvSpPr>
        <p:spPr>
          <a:xfrm>
            <a:off x="7115760" y="4295520"/>
            <a:ext cx="42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α4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67" name="Imagem 32" descr=""/>
          <p:cNvPicPr/>
          <p:nvPr/>
        </p:nvPicPr>
        <p:blipFill>
          <a:blip r:embed="rId4"/>
          <a:stretch/>
        </p:blipFill>
        <p:spPr>
          <a:xfrm>
            <a:off x="1221480" y="2318040"/>
            <a:ext cx="3727080" cy="3543480"/>
          </a:xfrm>
          <a:prstGeom prst="rect">
            <a:avLst/>
          </a:prstGeom>
          <a:ln>
            <a:noFill/>
          </a:ln>
        </p:spPr>
      </p:pic>
      <p:sp>
        <p:nvSpPr>
          <p:cNvPr id="468" name="CustomShape 22"/>
          <p:cNvSpPr/>
          <p:nvPr/>
        </p:nvSpPr>
        <p:spPr>
          <a:xfrm>
            <a:off x="2170440" y="477684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3"/>
          <p:cNvSpPr/>
          <p:nvPr/>
        </p:nvSpPr>
        <p:spPr>
          <a:xfrm>
            <a:off x="5283720" y="4146120"/>
            <a:ext cx="199800" cy="1998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24"/>
          <p:cNvSpPr/>
          <p:nvPr/>
        </p:nvSpPr>
        <p:spPr>
          <a:xfrm flipV="1">
            <a:off x="2593080" y="4876560"/>
            <a:ext cx="23554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5"/>
          <p:cNvSpPr/>
          <p:nvPr/>
        </p:nvSpPr>
        <p:spPr>
          <a:xfrm flipH="1">
            <a:off x="842400" y="4264200"/>
            <a:ext cx="434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26"/>
          <p:cNvSpPr/>
          <p:nvPr/>
        </p:nvSpPr>
        <p:spPr>
          <a:xfrm>
            <a:off x="1408320" y="4089600"/>
            <a:ext cx="104400" cy="31284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Line 27"/>
          <p:cNvSpPr/>
          <p:nvPr/>
        </p:nvSpPr>
        <p:spPr>
          <a:xfrm flipH="1">
            <a:off x="4691520" y="4107240"/>
            <a:ext cx="78480" cy="31320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28"/>
          <p:cNvSpPr/>
          <p:nvPr/>
        </p:nvSpPr>
        <p:spPr>
          <a:xfrm flipH="1">
            <a:off x="4491360" y="4708800"/>
            <a:ext cx="69480" cy="335880"/>
          </a:xfrm>
          <a:prstGeom prst="line">
            <a:avLst/>
          </a:prstGeom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9"/>
          <p:cNvSpPr/>
          <p:nvPr/>
        </p:nvSpPr>
        <p:spPr>
          <a:xfrm flipH="1" flipV="1">
            <a:off x="4605840" y="4998960"/>
            <a:ext cx="245520" cy="21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0"/>
          <p:cNvSpPr/>
          <p:nvPr/>
        </p:nvSpPr>
        <p:spPr>
          <a:xfrm flipH="1">
            <a:off x="4892040" y="3948480"/>
            <a:ext cx="23904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1"/>
          <p:cNvSpPr/>
          <p:nvPr/>
        </p:nvSpPr>
        <p:spPr>
          <a:xfrm>
            <a:off x="1095120" y="3931560"/>
            <a:ext cx="230400" cy="23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2"/>
          <p:cNvSpPr/>
          <p:nvPr/>
        </p:nvSpPr>
        <p:spPr>
          <a:xfrm>
            <a:off x="5469480" y="4032000"/>
            <a:ext cx="65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PAR: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9" name="CustomShape 33"/>
          <p:cNvSpPr/>
          <p:nvPr/>
        </p:nvSpPr>
        <p:spPr>
          <a:xfrm>
            <a:off x="1221480" y="4675680"/>
            <a:ext cx="939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IMPAR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80" name="CustomShape 3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26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48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484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85" name="Imagem 1" descr=""/>
          <p:cNvPicPr/>
          <p:nvPr/>
        </p:nvPicPr>
        <p:blipFill>
          <a:blip r:embed="rId3"/>
          <a:srcRect l="24354" t="29074" r="43423" b="11745"/>
          <a:stretch/>
        </p:blipFill>
        <p:spPr>
          <a:xfrm>
            <a:off x="4132080" y="1802520"/>
            <a:ext cx="3927240" cy="4057920"/>
          </a:xfrm>
          <a:prstGeom prst="rect">
            <a:avLst/>
          </a:prstGeom>
          <a:ln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27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8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489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91" name="Imagem 2" descr=""/>
          <p:cNvPicPr/>
          <p:nvPr/>
        </p:nvPicPr>
        <p:blipFill>
          <a:blip r:embed="rId3"/>
          <a:srcRect l="30354" t="28441" r="40638" b="11871"/>
          <a:stretch/>
        </p:blipFill>
        <p:spPr>
          <a:xfrm>
            <a:off x="4328280" y="1813320"/>
            <a:ext cx="3535200" cy="4092840"/>
          </a:xfrm>
          <a:prstGeom prst="rect">
            <a:avLst/>
          </a:prstGeom>
          <a:ln>
            <a:noFill/>
          </a:ln>
        </p:spPr>
      </p:pic>
      <p:sp>
        <p:nvSpPr>
          <p:cNvPr id="492" name="CustomShape 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28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4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49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496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97" name="Imagem 1" descr=""/>
          <p:cNvPicPr/>
          <p:nvPr/>
        </p:nvPicPr>
        <p:blipFill>
          <a:blip r:embed="rId3"/>
          <a:srcRect l="29211" t="34282" r="30496" b="16059"/>
          <a:stretch/>
        </p:blipFill>
        <p:spPr>
          <a:xfrm>
            <a:off x="3561840" y="2351160"/>
            <a:ext cx="4911120" cy="3404520"/>
          </a:xfrm>
          <a:prstGeom prst="rect">
            <a:avLst/>
          </a:prstGeom>
          <a:ln>
            <a:noFill/>
          </a:ln>
        </p:spPr>
      </p:pic>
      <p:sp>
        <p:nvSpPr>
          <p:cNvPr id="498" name="CustomShape 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29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4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06" name="Imagem 21" descr=""/>
          <p:cNvPicPr/>
          <p:nvPr/>
        </p:nvPicPr>
        <p:blipFill>
          <a:blip r:embed="rId3"/>
          <a:stretch/>
        </p:blipFill>
        <p:spPr>
          <a:xfrm>
            <a:off x="7305480" y="200376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8219880" y="554652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8" name="Imagem 8" descr=""/>
          <p:cNvPicPr/>
          <p:nvPr/>
        </p:nvPicPr>
        <p:blipFill>
          <a:blip r:embed="rId4"/>
          <a:stretch/>
        </p:blipFill>
        <p:spPr>
          <a:xfrm>
            <a:off x="1224000" y="4673160"/>
            <a:ext cx="695160" cy="695160"/>
          </a:xfrm>
          <a:prstGeom prst="rect">
            <a:avLst/>
          </a:prstGeom>
          <a:ln>
            <a:noFill/>
          </a:ln>
        </p:spPr>
      </p:pic>
      <p:sp>
        <p:nvSpPr>
          <p:cNvPr id="109" name="CustomShape 5"/>
          <p:cNvSpPr/>
          <p:nvPr/>
        </p:nvSpPr>
        <p:spPr>
          <a:xfrm>
            <a:off x="543240" y="554652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Ponto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0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-436320" y="340920"/>
            <a:ext cx="11597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ESTRATEGIAS PARA PONTOS EM POLIGONOS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03" name="Imagem 8" descr=""/>
          <p:cNvPicPr/>
          <p:nvPr/>
        </p:nvPicPr>
        <p:blipFill>
          <a:blip r:embed="rId3"/>
          <a:srcRect l="-316" t="2937" r="629" b="2732"/>
          <a:stretch/>
        </p:blipFill>
        <p:spPr>
          <a:xfrm>
            <a:off x="2995920" y="1239120"/>
            <a:ext cx="6043320" cy="5432760"/>
          </a:xfrm>
          <a:prstGeom prst="rect">
            <a:avLst/>
          </a:prstGeom>
          <a:ln>
            <a:noFill/>
          </a:ln>
        </p:spPr>
      </p:pic>
      <p:sp>
        <p:nvSpPr>
          <p:cNvPr id="504" name="CustomShape 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30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6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07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09" name="Imagem 9" descr=""/>
          <p:cNvPicPr/>
          <p:nvPr/>
        </p:nvPicPr>
        <p:blipFill>
          <a:blip r:embed="rId3"/>
          <a:srcRect l="20817" t="11173" r="18992" b="10105"/>
          <a:stretch/>
        </p:blipFill>
        <p:spPr>
          <a:xfrm>
            <a:off x="2656080" y="1184760"/>
            <a:ext cx="6879240" cy="5398200"/>
          </a:xfrm>
          <a:prstGeom prst="rect">
            <a:avLst/>
          </a:prstGeom>
          <a:ln>
            <a:noFill/>
          </a:ln>
        </p:spPr>
      </p:pic>
      <p:sp>
        <p:nvSpPr>
          <p:cNvPr id="510" name="CustomShape 3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2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1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14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15" name="Imagem 2" descr=""/>
          <p:cNvPicPr/>
          <p:nvPr/>
        </p:nvPicPr>
        <p:blipFill>
          <a:blip r:embed="rId3"/>
          <a:srcRect l="17425" t="32661" r="75419" b="52119"/>
          <a:stretch/>
        </p:blipFill>
        <p:spPr>
          <a:xfrm>
            <a:off x="1748520" y="2551680"/>
            <a:ext cx="2547000" cy="3050280"/>
          </a:xfrm>
          <a:prstGeom prst="rect">
            <a:avLst/>
          </a:prstGeom>
          <a:ln>
            <a:noFill/>
          </a:ln>
        </p:spPr>
      </p:pic>
      <p:pic>
        <p:nvPicPr>
          <p:cNvPr id="516" name="Imagem 10" descr=""/>
          <p:cNvPicPr/>
          <p:nvPr/>
        </p:nvPicPr>
        <p:blipFill>
          <a:blip r:embed="rId4"/>
          <a:srcRect l="17425" t="54523" r="75884" b="31678"/>
          <a:stretch/>
        </p:blipFill>
        <p:spPr>
          <a:xfrm>
            <a:off x="7896240" y="2836080"/>
            <a:ext cx="2381400" cy="2765520"/>
          </a:xfrm>
          <a:prstGeom prst="rect">
            <a:avLst/>
          </a:prstGeom>
          <a:ln>
            <a:noFill/>
          </a:ln>
        </p:spPr>
      </p:pic>
      <p:sp>
        <p:nvSpPr>
          <p:cNvPr id="517" name="CustomShape 3"/>
          <p:cNvSpPr/>
          <p:nvPr/>
        </p:nvSpPr>
        <p:spPr>
          <a:xfrm>
            <a:off x="4234680" y="5812920"/>
            <a:ext cx="3723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Philosopher"/>
              </a:rPr>
              <a:t>Augusto Corrêa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0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2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22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23" name="Imagem 6" descr=""/>
          <p:cNvPicPr/>
          <p:nvPr/>
        </p:nvPicPr>
        <p:blipFill>
          <a:blip r:embed="rId3"/>
          <a:srcRect l="7010" t="6795" r="7672" b="4909"/>
          <a:stretch/>
        </p:blipFill>
        <p:spPr>
          <a:xfrm>
            <a:off x="934200" y="1326240"/>
            <a:ext cx="7619760" cy="5256720"/>
          </a:xfrm>
          <a:prstGeom prst="rect">
            <a:avLst/>
          </a:prstGeom>
          <a:ln>
            <a:noFill/>
          </a:ln>
        </p:spPr>
      </p:pic>
      <p:sp>
        <p:nvSpPr>
          <p:cNvPr id="524" name="CustomShape 3"/>
          <p:cNvSpPr/>
          <p:nvPr/>
        </p:nvSpPr>
        <p:spPr>
          <a:xfrm>
            <a:off x="8624160" y="2756160"/>
            <a:ext cx="32198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O 1938 pontos provenientes de polígonos de desmatamento foram contabilizados em todos os municípios do estado do Pará no ano de 2017.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25" name="CustomShape 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33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28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30" name="Imagem 6" descr=""/>
          <p:cNvPicPr/>
          <p:nvPr/>
        </p:nvPicPr>
        <p:blipFill>
          <a:blip r:embed="rId3"/>
          <a:srcRect l="7010" t="6795" r="7672" b="4909"/>
          <a:stretch/>
        </p:blipFill>
        <p:spPr>
          <a:xfrm>
            <a:off x="934200" y="1326240"/>
            <a:ext cx="7619760" cy="5256720"/>
          </a:xfrm>
          <a:prstGeom prst="rect">
            <a:avLst/>
          </a:prstGeom>
          <a:ln>
            <a:noFill/>
          </a:ln>
        </p:spPr>
      </p:pic>
      <p:sp>
        <p:nvSpPr>
          <p:cNvPr id="531" name="CustomShape 3"/>
          <p:cNvSpPr/>
          <p:nvPr/>
        </p:nvSpPr>
        <p:spPr>
          <a:xfrm>
            <a:off x="8624160" y="3033720"/>
            <a:ext cx="32198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Pontos no Pará = 1938 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Pontos na Amazônia Legal = 8589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34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4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3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37" name="Imagem 6" descr=""/>
          <p:cNvPicPr/>
          <p:nvPr/>
        </p:nvPicPr>
        <p:blipFill>
          <a:blip r:embed="rId3"/>
          <a:srcRect l="7010" t="6795" r="7672" b="4909"/>
          <a:stretch/>
        </p:blipFill>
        <p:spPr>
          <a:xfrm>
            <a:off x="934200" y="1326240"/>
            <a:ext cx="7619760" cy="5256720"/>
          </a:xfrm>
          <a:prstGeom prst="rect">
            <a:avLst/>
          </a:prstGeom>
          <a:ln>
            <a:noFill/>
          </a:ln>
        </p:spPr>
      </p:pic>
      <p:sp>
        <p:nvSpPr>
          <p:cNvPr id="538" name="CustomShape 3"/>
          <p:cNvSpPr/>
          <p:nvPr/>
        </p:nvSpPr>
        <p:spPr>
          <a:xfrm>
            <a:off x="8624160" y="3033720"/>
            <a:ext cx="321984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Pontos no Pará = 1938 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Pontos na Amazônia Legal = 8589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22% do total de pontos de desmatamento.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35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1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42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-212040" y="340920"/>
            <a:ext cx="926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TESTES COM DADOS GEOGRÁFICOS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44" name="Imagem 2" descr=""/>
          <p:cNvPicPr/>
          <p:nvPr/>
        </p:nvPicPr>
        <p:blipFill>
          <a:blip r:embed="rId3"/>
          <a:stretch/>
        </p:blipFill>
        <p:spPr>
          <a:xfrm>
            <a:off x="3108960" y="1242000"/>
            <a:ext cx="7697880" cy="513180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855360" y="3165840"/>
            <a:ext cx="3219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Cidades com o maior número de pontos de desmatamento para o mês de junho do ano de 2017.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1469240" y="6017760"/>
            <a:ext cx="584280" cy="56556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f29400"/>
                </a:solidFill>
                <a:latin typeface="Philosopher"/>
              </a:rPr>
              <a:t>36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pic>
        <p:nvPicPr>
          <p:cNvPr id="549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550" name="CustomShape 2"/>
          <p:cNvSpPr/>
          <p:nvPr/>
        </p:nvSpPr>
        <p:spPr>
          <a:xfrm>
            <a:off x="180000" y="340920"/>
            <a:ext cx="3704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latin typeface="Philosopher"/>
              </a:rPr>
              <a:t>REFERÊNCIAS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450000" y="1590480"/>
            <a:ext cx="1160352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CÂMARA, G.; CASANOVA, M. A.; MAGALHÃES, G. C. Anatomia de sistemas de informação geográfica. 1996. Citado na página 1. CÂMARA, G.; DAVIS, C.; MONTEIRO, A. M. V. Introdução à ciência da geoinformação. 2001.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Davis Jr., C. A.; QUEIROZ, G. R. D. Algoritmos geométricos e relacionamentos topológicos. Bancos de Dados Geográficos, p. 43–83, 2005. Disponível em: &lt;http: //www.dpi.inpe.br/livros/bdados/index.html&gt;.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GOMES, J.; VELHO, L. Abstraction paradigms for computer graphics. The Visual Computer, Springer, v. 11, n. 5, p. 227–239, 1995. Citado na página 1. HAINES, E. Graphics gems iv. In: HECKBERT, P. S. (Ed.). San Diego, CA, USA: Academic Press Professional, Inc., 1994. cap. Point in Polygon Strategies, p. 24–46. ISBN 0-12-336155- 9. Disponível em: &lt;http://dl.acm.org/citation.cfm?id=180895.180899&gt;.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JR, C. D. Uso de vetores em gis. Fator GIS, v. 21, n. 4, p. 22–23, 1997. Citado na página 1. PREPARATA, F.; SHAMOS, M. Computational geometry springer-verlag. New York, 1985. Citado na página 3. QUEIROZ, G. R. de. Algoritmos geométricos para bancos de dados geográficos: da teoria à prática na terralib. 2003. Citado nas páginas 2 e 3.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>
              <a:alpha val="28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4" name="Imagem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55" name="TextShape 3"/>
          <p:cNvSpPr txBox="1"/>
          <p:nvPr/>
        </p:nvSpPr>
        <p:spPr>
          <a:xfrm>
            <a:off x="838080" y="552240"/>
            <a:ext cx="10515240" cy="130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50000"/>
              </a:lnSpc>
            </a:pPr>
            <a:r>
              <a:rPr b="1" lang="pt-BR" sz="2800" spc="-1" strike="noStrike">
                <a:solidFill>
                  <a:srgbClr val="f29400"/>
                </a:solidFill>
                <a:latin typeface="Philosopher"/>
              </a:rPr>
              <a:t>INSTITUTO NACIONAL DE PESQUISAS ESPACIAIS – INPE</a:t>
            </a:r>
            <a:br/>
            <a:r>
              <a:rPr b="0" lang="pt-BR" sz="2000" spc="-1" strike="noStrike">
                <a:solidFill>
                  <a:srgbClr val="f29400"/>
                </a:solidFill>
                <a:latin typeface="Philosopher"/>
              </a:rPr>
              <a:t>PROGRAMA DE PÓS GRADUAÇÃO EM COMPUTAÇÃO APLICADA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6" name="CustomShape 4"/>
          <p:cNvSpPr/>
          <p:nvPr/>
        </p:nvSpPr>
        <p:spPr>
          <a:xfrm>
            <a:off x="252720" y="2401920"/>
            <a:ext cx="11563560" cy="205344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7" name="Imagem 8" descr=""/>
          <p:cNvPicPr/>
          <p:nvPr/>
        </p:nvPicPr>
        <p:blipFill>
          <a:blip r:embed="rId2"/>
          <a:stretch/>
        </p:blipFill>
        <p:spPr>
          <a:xfrm>
            <a:off x="252720" y="4785840"/>
            <a:ext cx="2205720" cy="1774800"/>
          </a:xfrm>
          <a:prstGeom prst="rect">
            <a:avLst/>
          </a:prstGeom>
          <a:ln>
            <a:noFill/>
          </a:ln>
        </p:spPr>
      </p:pic>
      <p:sp>
        <p:nvSpPr>
          <p:cNvPr id="558" name="CustomShape 5"/>
          <p:cNvSpPr/>
          <p:nvPr/>
        </p:nvSpPr>
        <p:spPr>
          <a:xfrm>
            <a:off x="6845040" y="5653800"/>
            <a:ext cx="497124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37000"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pt-BR" sz="2800" spc="-1" strike="noStrike">
                <a:solidFill>
                  <a:srgbClr val="ffffff"/>
                </a:solidFill>
                <a:latin typeface="Philosopher"/>
              </a:rPr>
              <a:t>Adriano Pereira Almeida</a:t>
            </a:r>
            <a:endParaRPr b="0" lang="pt-BR" sz="2800" spc="-1" strike="noStrike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pt-BR" sz="2800" spc="-1" strike="noStrike">
                <a:solidFill>
                  <a:srgbClr val="ffffff"/>
                </a:solidFill>
                <a:latin typeface="Philosopher"/>
              </a:rPr>
              <a:t>Helvécio Bezerra Leal Neto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2296080" y="3003480"/>
            <a:ext cx="7599240" cy="1098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8000"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pt-BR" sz="4400" spc="-1" strike="noStrike">
                <a:solidFill>
                  <a:srgbClr val="ffffff"/>
                </a:solidFill>
                <a:latin typeface="Philosopher"/>
              </a:rPr>
              <a:t>POINT IN POLYGON STRATEGIES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60" name="CustomShape 7"/>
          <p:cNvSpPr/>
          <p:nvPr/>
        </p:nvSpPr>
        <p:spPr>
          <a:xfrm>
            <a:off x="252720" y="354240"/>
            <a:ext cx="11563560" cy="179784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8"/>
          <p:cNvSpPr/>
          <p:nvPr/>
        </p:nvSpPr>
        <p:spPr>
          <a:xfrm>
            <a:off x="7203600" y="5536440"/>
            <a:ext cx="4735800" cy="106452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9"/>
          <p:cNvSpPr/>
          <p:nvPr/>
        </p:nvSpPr>
        <p:spPr>
          <a:xfrm>
            <a:off x="2296080" y="4201560"/>
            <a:ext cx="7599240" cy="109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78000"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pt-BR" sz="4400" spc="-1" strike="noStrike">
                <a:solidFill>
                  <a:srgbClr val="ffffff"/>
                </a:solidFill>
                <a:latin typeface="Philosopher"/>
              </a:rPr>
              <a:t>Obrigado pela atenção!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4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3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15" name="Imagem 21" descr=""/>
          <p:cNvPicPr/>
          <p:nvPr/>
        </p:nvPicPr>
        <p:blipFill>
          <a:blip r:embed="rId3"/>
          <a:stretch/>
        </p:blipFill>
        <p:spPr>
          <a:xfrm>
            <a:off x="4152960" y="203220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5067360" y="557496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7" name="Imagem 6" descr=""/>
          <p:cNvPicPr/>
          <p:nvPr/>
        </p:nvPicPr>
        <p:blipFill>
          <a:blip r:embed="rId4"/>
          <a:stretch/>
        </p:blipFill>
        <p:spPr>
          <a:xfrm>
            <a:off x="5943600" y="18925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18" name="Imagem 13" descr=""/>
          <p:cNvPicPr/>
          <p:nvPr/>
        </p:nvPicPr>
        <p:blipFill>
          <a:blip r:embed="rId5"/>
          <a:stretch/>
        </p:blipFill>
        <p:spPr>
          <a:xfrm>
            <a:off x="4076640" y="518508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19" name="Imagem 14" descr=""/>
          <p:cNvPicPr/>
          <p:nvPr/>
        </p:nvPicPr>
        <p:blipFill>
          <a:blip r:embed="rId6"/>
          <a:stretch/>
        </p:blipFill>
        <p:spPr>
          <a:xfrm>
            <a:off x="7848720" y="518148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3287520" y="530136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8229600" y="530496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5685480" y="148680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6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28" name="Imagem 21" descr=""/>
          <p:cNvPicPr/>
          <p:nvPr/>
        </p:nvPicPr>
        <p:blipFill>
          <a:blip r:embed="rId3"/>
          <a:stretch/>
        </p:blipFill>
        <p:spPr>
          <a:xfrm>
            <a:off x="4152960" y="203220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5067360" y="557496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30" name="Imagem 6" descr=""/>
          <p:cNvPicPr/>
          <p:nvPr/>
        </p:nvPicPr>
        <p:blipFill>
          <a:blip r:embed="rId4"/>
          <a:stretch/>
        </p:blipFill>
        <p:spPr>
          <a:xfrm>
            <a:off x="5943600" y="18925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31" name="Imagem 13" descr=""/>
          <p:cNvPicPr/>
          <p:nvPr/>
        </p:nvPicPr>
        <p:blipFill>
          <a:blip r:embed="rId5"/>
          <a:stretch/>
        </p:blipFill>
        <p:spPr>
          <a:xfrm>
            <a:off x="4076640" y="518508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32" name="Imagem 14" descr=""/>
          <p:cNvPicPr/>
          <p:nvPr/>
        </p:nvPicPr>
        <p:blipFill>
          <a:blip r:embed="rId6"/>
          <a:stretch/>
        </p:blipFill>
        <p:spPr>
          <a:xfrm>
            <a:off x="7848720" y="518148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33" name="CustomShape 5"/>
          <p:cNvSpPr/>
          <p:nvPr/>
        </p:nvSpPr>
        <p:spPr>
          <a:xfrm>
            <a:off x="3287520" y="530136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8229600" y="530496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5685480" y="148680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Line 8"/>
          <p:cNvSpPr/>
          <p:nvPr/>
        </p:nvSpPr>
        <p:spPr>
          <a:xfrm>
            <a:off x="4246560" y="5370840"/>
            <a:ext cx="3792240" cy="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6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0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42" name="Imagem 21" descr=""/>
          <p:cNvPicPr/>
          <p:nvPr/>
        </p:nvPicPr>
        <p:blipFill>
          <a:blip r:embed="rId3"/>
          <a:stretch/>
        </p:blipFill>
        <p:spPr>
          <a:xfrm>
            <a:off x="4152960" y="203220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5067360" y="557496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44" name="Imagem 6" descr=""/>
          <p:cNvPicPr/>
          <p:nvPr/>
        </p:nvPicPr>
        <p:blipFill>
          <a:blip r:embed="rId4"/>
          <a:stretch/>
        </p:blipFill>
        <p:spPr>
          <a:xfrm>
            <a:off x="5943600" y="18925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45" name="Imagem 13" descr=""/>
          <p:cNvPicPr/>
          <p:nvPr/>
        </p:nvPicPr>
        <p:blipFill>
          <a:blip r:embed="rId5"/>
          <a:stretch/>
        </p:blipFill>
        <p:spPr>
          <a:xfrm>
            <a:off x="4076640" y="518508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46" name="Imagem 14" descr=""/>
          <p:cNvPicPr/>
          <p:nvPr/>
        </p:nvPicPr>
        <p:blipFill>
          <a:blip r:embed="rId6"/>
          <a:stretch/>
        </p:blipFill>
        <p:spPr>
          <a:xfrm>
            <a:off x="7848720" y="518148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47" name="CustomShape 5"/>
          <p:cNvSpPr/>
          <p:nvPr/>
        </p:nvSpPr>
        <p:spPr>
          <a:xfrm>
            <a:off x="3287520" y="530136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8229600" y="530496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5685480" y="148680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0" name="Line 8"/>
          <p:cNvSpPr/>
          <p:nvPr/>
        </p:nvSpPr>
        <p:spPr>
          <a:xfrm>
            <a:off x="6095880" y="2031840"/>
            <a:ext cx="1876320" cy="333900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9"/>
          <p:cNvSpPr/>
          <p:nvPr/>
        </p:nvSpPr>
        <p:spPr>
          <a:xfrm>
            <a:off x="4246560" y="5370840"/>
            <a:ext cx="3792240" cy="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3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7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5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57" name="Imagem 21" descr=""/>
          <p:cNvPicPr/>
          <p:nvPr/>
        </p:nvPicPr>
        <p:blipFill>
          <a:blip r:embed="rId3"/>
          <a:stretch/>
        </p:blipFill>
        <p:spPr>
          <a:xfrm>
            <a:off x="4152960" y="203220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5067360" y="557496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59" name="Imagem 6" descr=""/>
          <p:cNvPicPr/>
          <p:nvPr/>
        </p:nvPicPr>
        <p:blipFill>
          <a:blip r:embed="rId4"/>
          <a:stretch/>
        </p:blipFill>
        <p:spPr>
          <a:xfrm>
            <a:off x="5943600" y="18925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60" name="Imagem 13" descr=""/>
          <p:cNvPicPr/>
          <p:nvPr/>
        </p:nvPicPr>
        <p:blipFill>
          <a:blip r:embed="rId5"/>
          <a:stretch/>
        </p:blipFill>
        <p:spPr>
          <a:xfrm>
            <a:off x="4076640" y="518508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61" name="Imagem 14" descr=""/>
          <p:cNvPicPr/>
          <p:nvPr/>
        </p:nvPicPr>
        <p:blipFill>
          <a:blip r:embed="rId6"/>
          <a:stretch/>
        </p:blipFill>
        <p:spPr>
          <a:xfrm>
            <a:off x="7848720" y="518148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3287520" y="530136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8229600" y="530496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5685480" y="148680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5" name="Line 8"/>
          <p:cNvSpPr/>
          <p:nvPr/>
        </p:nvSpPr>
        <p:spPr>
          <a:xfrm>
            <a:off x="6095880" y="2031840"/>
            <a:ext cx="1876320" cy="333900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9"/>
          <p:cNvSpPr/>
          <p:nvPr/>
        </p:nvSpPr>
        <p:spPr>
          <a:xfrm flipH="1">
            <a:off x="4246560" y="2031840"/>
            <a:ext cx="1849320" cy="326952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0"/>
          <p:cNvSpPr/>
          <p:nvPr/>
        </p:nvSpPr>
        <p:spPr>
          <a:xfrm>
            <a:off x="4246560" y="5370840"/>
            <a:ext cx="3792240" cy="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73" name="Imagem 21" descr=""/>
          <p:cNvPicPr/>
          <p:nvPr/>
        </p:nvPicPr>
        <p:blipFill>
          <a:blip r:embed="rId3"/>
          <a:stretch/>
        </p:blipFill>
        <p:spPr>
          <a:xfrm>
            <a:off x="1181160" y="216036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74" name="CustomShape 4"/>
          <p:cNvSpPr/>
          <p:nvPr/>
        </p:nvSpPr>
        <p:spPr>
          <a:xfrm>
            <a:off x="2095560" y="570348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75" name="Imagem 6" descr=""/>
          <p:cNvPicPr/>
          <p:nvPr/>
        </p:nvPicPr>
        <p:blipFill>
          <a:blip r:embed="rId4"/>
          <a:stretch/>
        </p:blipFill>
        <p:spPr>
          <a:xfrm>
            <a:off x="2971800" y="202104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76" name="Imagem 13" descr=""/>
          <p:cNvPicPr/>
          <p:nvPr/>
        </p:nvPicPr>
        <p:blipFill>
          <a:blip r:embed="rId5"/>
          <a:stretch/>
        </p:blipFill>
        <p:spPr>
          <a:xfrm>
            <a:off x="1104840" y="531324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77" name="Imagem 14" descr=""/>
          <p:cNvPicPr/>
          <p:nvPr/>
        </p:nvPicPr>
        <p:blipFill>
          <a:blip r:embed="rId6"/>
          <a:stretch/>
        </p:blipFill>
        <p:spPr>
          <a:xfrm>
            <a:off x="4876920" y="530964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78" name="CustomShape 5"/>
          <p:cNvSpPr/>
          <p:nvPr/>
        </p:nvSpPr>
        <p:spPr>
          <a:xfrm>
            <a:off x="315720" y="542988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5236920" y="542988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2713680" y="161532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Line 8"/>
          <p:cNvSpPr/>
          <p:nvPr/>
        </p:nvSpPr>
        <p:spPr>
          <a:xfrm>
            <a:off x="3124080" y="2160360"/>
            <a:ext cx="1876320" cy="333864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9"/>
          <p:cNvSpPr/>
          <p:nvPr/>
        </p:nvSpPr>
        <p:spPr>
          <a:xfrm flipH="1">
            <a:off x="1274760" y="2160360"/>
            <a:ext cx="1849320" cy="326916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Line 10"/>
          <p:cNvSpPr/>
          <p:nvPr/>
        </p:nvSpPr>
        <p:spPr>
          <a:xfrm>
            <a:off x="1274760" y="5499000"/>
            <a:ext cx="3792240" cy="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4" name="Imagem 11" descr=""/>
          <p:cNvPicPr/>
          <p:nvPr/>
        </p:nvPicPr>
        <p:blipFill>
          <a:blip r:embed="rId7"/>
          <a:stretch/>
        </p:blipFill>
        <p:spPr>
          <a:xfrm>
            <a:off x="6510600" y="2325600"/>
            <a:ext cx="811440" cy="748440"/>
          </a:xfrm>
          <a:prstGeom prst="rect">
            <a:avLst/>
          </a:prstGeom>
          <a:ln>
            <a:noFill/>
          </a:ln>
        </p:spPr>
      </p:pic>
      <p:pic>
        <p:nvPicPr>
          <p:cNvPr id="185" name="Imagem 24" descr=""/>
          <p:cNvPicPr/>
          <p:nvPr/>
        </p:nvPicPr>
        <p:blipFill>
          <a:blip r:embed="rId8"/>
          <a:stretch/>
        </p:blipFill>
        <p:spPr>
          <a:xfrm flipH="1">
            <a:off x="6510960" y="3657240"/>
            <a:ext cx="811440" cy="748440"/>
          </a:xfrm>
          <a:prstGeom prst="rect">
            <a:avLst/>
          </a:prstGeom>
          <a:ln>
            <a:noFill/>
          </a:ln>
        </p:spPr>
      </p:pic>
      <p:sp>
        <p:nvSpPr>
          <p:cNvPr id="186" name="CustomShape 11"/>
          <p:cNvSpPr/>
          <p:nvPr/>
        </p:nvSpPr>
        <p:spPr>
          <a:xfrm>
            <a:off x="7518960" y="386388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Horário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7" name="CustomShape 12"/>
          <p:cNvSpPr/>
          <p:nvPr/>
        </p:nvSpPr>
        <p:spPr>
          <a:xfrm>
            <a:off x="7531200" y="2448000"/>
            <a:ext cx="2476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Anti-Horário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185760"/>
            <a:ext cx="10359000" cy="1017720"/>
          </a:xfrm>
          <a:prstGeom prst="snip1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Imagem 4" descr=""/>
          <p:cNvPicPr/>
          <p:nvPr/>
        </p:nvPicPr>
        <p:blipFill>
          <a:blip r:embed="rId1"/>
          <a:stretch/>
        </p:blipFill>
        <p:spPr>
          <a:xfrm>
            <a:off x="0" y="6676200"/>
            <a:ext cx="12191760" cy="1000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1635200" y="6165000"/>
            <a:ext cx="418320" cy="418320"/>
          </a:xfrm>
          <a:prstGeom prst="ellipse">
            <a:avLst/>
          </a:prstGeom>
          <a:noFill/>
          <a:ln>
            <a:solidFill>
              <a:srgbClr val="00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29400"/>
                </a:solidFill>
                <a:latin typeface="Philosopher"/>
              </a:rPr>
              <a:t>9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1" name="Imagem 12" descr=""/>
          <p:cNvPicPr/>
          <p:nvPr/>
        </p:nvPicPr>
        <p:blipFill>
          <a:blip r:embed="rId2"/>
          <a:stretch/>
        </p:blipFill>
        <p:spPr>
          <a:xfrm>
            <a:off x="10623240" y="185760"/>
            <a:ext cx="1430280" cy="114984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91520" y="340920"/>
            <a:ext cx="3989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Philosopher"/>
              </a:rPr>
              <a:t>INTRODUÇÃO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93" name="Imagem 21" descr=""/>
          <p:cNvPicPr/>
          <p:nvPr/>
        </p:nvPicPr>
        <p:blipFill>
          <a:blip r:embed="rId3"/>
          <a:stretch/>
        </p:blipFill>
        <p:spPr>
          <a:xfrm>
            <a:off x="921960" y="1904040"/>
            <a:ext cx="3885840" cy="3364920"/>
          </a:xfrm>
          <a:prstGeom prst="rect">
            <a:avLst/>
          </a:prstGeom>
          <a:ln>
            <a:noFill/>
          </a:ln>
        </p:spPr>
      </p:pic>
      <p:sp>
        <p:nvSpPr>
          <p:cNvPr id="194" name="CustomShape 4"/>
          <p:cNvSpPr/>
          <p:nvPr/>
        </p:nvSpPr>
        <p:spPr>
          <a:xfrm>
            <a:off x="1836360" y="5446800"/>
            <a:ext cx="205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Philosopher"/>
              </a:rPr>
              <a:t>Triângulo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95" name="Imagem 6" descr=""/>
          <p:cNvPicPr/>
          <p:nvPr/>
        </p:nvPicPr>
        <p:blipFill>
          <a:blip r:embed="rId4"/>
          <a:stretch/>
        </p:blipFill>
        <p:spPr>
          <a:xfrm>
            <a:off x="2712600" y="176436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96" name="Imagem 13" descr=""/>
          <p:cNvPicPr/>
          <p:nvPr/>
        </p:nvPicPr>
        <p:blipFill>
          <a:blip r:embed="rId5"/>
          <a:stretch/>
        </p:blipFill>
        <p:spPr>
          <a:xfrm>
            <a:off x="846000" y="50569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97" name="Imagem 14" descr=""/>
          <p:cNvPicPr/>
          <p:nvPr/>
        </p:nvPicPr>
        <p:blipFill>
          <a:blip r:embed="rId6"/>
          <a:stretch/>
        </p:blipFill>
        <p:spPr>
          <a:xfrm>
            <a:off x="4617720" y="5053320"/>
            <a:ext cx="304560" cy="304560"/>
          </a:xfrm>
          <a:prstGeom prst="rect">
            <a:avLst/>
          </a:prstGeom>
          <a:ln>
            <a:noFill/>
          </a:ln>
        </p:spPr>
      </p:pic>
      <p:sp>
        <p:nvSpPr>
          <p:cNvPr id="198" name="CustomShape 5"/>
          <p:cNvSpPr/>
          <p:nvPr/>
        </p:nvSpPr>
        <p:spPr>
          <a:xfrm>
            <a:off x="56520" y="517356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4977720" y="5173560"/>
            <a:ext cx="93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(10, 0)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2454480" y="1359000"/>
            <a:ext cx="79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Philosopher"/>
              </a:rPr>
              <a:t>(5, 5)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Line 8"/>
          <p:cNvSpPr/>
          <p:nvPr/>
        </p:nvSpPr>
        <p:spPr>
          <a:xfrm>
            <a:off x="2864880" y="1904040"/>
            <a:ext cx="1876320" cy="333864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9"/>
          <p:cNvSpPr/>
          <p:nvPr/>
        </p:nvSpPr>
        <p:spPr>
          <a:xfrm flipH="1">
            <a:off x="1015920" y="1904040"/>
            <a:ext cx="1848960" cy="326916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10"/>
          <p:cNvSpPr/>
          <p:nvPr/>
        </p:nvSpPr>
        <p:spPr>
          <a:xfrm>
            <a:off x="1015920" y="5242680"/>
            <a:ext cx="3792240" cy="0"/>
          </a:xfrm>
          <a:prstGeom prst="line">
            <a:avLst/>
          </a:prstGeom>
          <a:ln w="572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1"/>
          <p:cNvSpPr/>
          <p:nvPr/>
        </p:nvSpPr>
        <p:spPr>
          <a:xfrm>
            <a:off x="4714200" y="1948680"/>
            <a:ext cx="670248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Philosopher"/>
              </a:rPr>
              <a:t>“</a:t>
            </a:r>
            <a:r>
              <a:rPr b="0" lang="pt-BR" sz="2800" spc="-1" strike="noStrike">
                <a:solidFill>
                  <a:srgbClr val="000000"/>
                </a:solidFill>
                <a:latin typeface="Philosopher"/>
              </a:rPr>
              <a:t>Um polígono é a região do plano limitado por uma linha poligonal fechada.”</a:t>
            </a:r>
            <a:endParaRPr b="0" lang="pt-BR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Philosopher"/>
              </a:rPr>
              <a:t>(CÂMARA, 2005)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" name="CustomShape 12"/>
          <p:cNvSpPr/>
          <p:nvPr/>
        </p:nvSpPr>
        <p:spPr>
          <a:xfrm>
            <a:off x="4714200" y="3585600"/>
            <a:ext cx="67024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Philosopher"/>
              </a:rPr>
              <a:t>“</a:t>
            </a:r>
            <a:r>
              <a:rPr b="0" lang="pt-BR" sz="2800" spc="-1" strike="noStrike">
                <a:solidFill>
                  <a:srgbClr val="000000"/>
                </a:solidFill>
                <a:latin typeface="Philosopher"/>
              </a:rPr>
              <a:t>Ponto é um par ordenado de coordenadas espaciais.”</a:t>
            </a:r>
            <a:endParaRPr b="0" lang="pt-BR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Philosopher"/>
              </a:rPr>
              <a:t>(CÂMARA, 2005)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Application>LibreOffice/6.2.7.1$Linux_X86_64 LibreOffice_project/20$Build-1</Application>
  <Words>1019</Words>
  <Paragraphs>230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2019-06-05T19:29:59Z</dcterms:created>
  <dc:creator>Adriano Pereira Almeida</dc:creator>
  <dc:description/>
  <dc:language>pt-BR</dc:language>
  <cp:lastModifiedBy/>
  <dcterms:modified xsi:type="dcterms:W3CDTF">2019-12-06T18:34:39Z</dcterms:modified>
  <cp:revision>40</cp:revision>
  <dc:subject/>
  <dc:title>Instituto Nacional de Pesquisas Espaciais – INPE Programa de Pós Graduação em Computação Aplicada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